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62" r:id="rId3"/>
    <p:sldId id="307" r:id="rId4"/>
    <p:sldId id="306" r:id="rId5"/>
    <p:sldId id="257" r:id="rId6"/>
    <p:sldId id="311" r:id="rId7"/>
    <p:sldId id="310" r:id="rId8"/>
    <p:sldId id="308" r:id="rId9"/>
    <p:sldId id="309" r:id="rId10"/>
    <p:sldId id="313" r:id="rId11"/>
    <p:sldId id="312" r:id="rId12"/>
    <p:sldId id="259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ExtraLight" panose="000003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BC4334-094A-4AB3-AF63-CC5F8F228089}">
  <a:tblStyle styleId="{50BC4334-094A-4AB3-AF63-CC5F8F2280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5" autoAdjust="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42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35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594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184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900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455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63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6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4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SIGNAL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807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Francesco Viciguerra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Classe 5AIA</a:t>
            </a:r>
            <a:endParaRPr sz="110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PROTOCOL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CASO DEL DESTINATARIO OFFLINE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9F8A1D4A-21BC-4694-5D34-6E3C73111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755280"/>
            <a:ext cx="5582440" cy="2108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</a:pPr>
            <a:r>
              <a:rPr lang="en-US" dirty="0"/>
              <a:t>Il </a:t>
            </a:r>
            <a:r>
              <a:rPr lang="en-US" b="1" dirty="0"/>
              <a:t>double ratchet algorithm </a:t>
            </a:r>
            <a:r>
              <a:rPr lang="en-US" dirty="0" err="1"/>
              <a:t>utilizza</a:t>
            </a:r>
            <a:r>
              <a:rPr lang="en-US" dirty="0"/>
              <a:t> più </a:t>
            </a:r>
            <a:r>
              <a:rPr lang="en-US" dirty="0" err="1"/>
              <a:t>sequenze</a:t>
            </a:r>
            <a:endParaRPr lang="en-US" dirty="0"/>
          </a:p>
          <a:p>
            <a:pPr marL="742950" lvl="1" indent="-285750">
              <a:lnSpc>
                <a:spcPct val="150000"/>
              </a:lnSpc>
            </a:pPr>
            <a:r>
              <a:rPr lang="en-US" dirty="0"/>
              <a:t>Il </a:t>
            </a:r>
            <a:r>
              <a:rPr lang="en-US" dirty="0" err="1"/>
              <a:t>destinatario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inviare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offline, senza </a:t>
            </a:r>
            <a:r>
              <a:rPr lang="en-US" dirty="0" err="1"/>
              <a:t>compromettere</a:t>
            </a:r>
            <a:r>
              <a:rPr lang="en-US" dirty="0"/>
              <a:t> la </a:t>
            </a:r>
            <a:r>
              <a:rPr lang="en-US" dirty="0" err="1"/>
              <a:t>sequenza</a:t>
            </a:r>
            <a:r>
              <a:rPr lang="en-US" dirty="0"/>
              <a:t> del </a:t>
            </a:r>
            <a:r>
              <a:rPr lang="en-US" dirty="0" err="1"/>
              <a:t>mittente</a:t>
            </a:r>
            <a:endParaRPr lang="en-US" dirty="0"/>
          </a:p>
          <a:p>
            <a:pPr marL="742950" lvl="1" indent="-285750">
              <a:lnSpc>
                <a:spcPct val="150000"/>
              </a:lnSpc>
            </a:pPr>
            <a:r>
              <a:rPr lang="en-US" dirty="0"/>
              <a:t>Il </a:t>
            </a:r>
            <a:r>
              <a:rPr lang="en-US" dirty="0" err="1"/>
              <a:t>mittente</a:t>
            </a:r>
            <a:r>
              <a:rPr lang="en-US" dirty="0"/>
              <a:t> </a:t>
            </a:r>
            <a:r>
              <a:rPr lang="en-US" dirty="0" err="1"/>
              <a:t>invia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rimangono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server </a:t>
            </a:r>
            <a:r>
              <a:rPr lang="en-US" dirty="0" err="1"/>
              <a:t>criptati</a:t>
            </a:r>
            <a:endParaRPr lang="en-US" dirty="0"/>
          </a:p>
          <a:p>
            <a:pPr marL="285750" indent="-285750"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Il server ha più </a:t>
            </a:r>
            <a:r>
              <a:rPr lang="en-US" b="1" dirty="0"/>
              <a:t>key bundle</a:t>
            </a:r>
            <a:r>
              <a:rPr lang="en-US" dirty="0"/>
              <a:t>,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nuove</a:t>
            </a:r>
            <a:r>
              <a:rPr lang="en-US" dirty="0"/>
              <a:t> chat </a:t>
            </a:r>
            <a:r>
              <a:rPr lang="en-US" dirty="0" err="1"/>
              <a:t>possono</a:t>
            </a:r>
            <a:r>
              <a:rPr lang="en-US" dirty="0"/>
              <a:t> essere </a:t>
            </a:r>
            <a:r>
              <a:rPr lang="en-US" dirty="0" err="1"/>
              <a:t>aperte</a:t>
            </a:r>
            <a:r>
              <a:rPr lang="en-US" dirty="0"/>
              <a:t>, anche se il </a:t>
            </a:r>
            <a:r>
              <a:rPr lang="en-US" dirty="0" err="1"/>
              <a:t>destinatario</a:t>
            </a:r>
            <a:r>
              <a:rPr lang="en-US" dirty="0"/>
              <a:t> è offline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70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97623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APPLICAZIONI DEL PROTOCOLLO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1292982"/>
            <a:ext cx="4946400" cy="2121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/>
              <a:t>Standard per </a:t>
            </a:r>
            <a:r>
              <a:rPr lang="en-US" b="1" dirty="0" err="1"/>
              <a:t>l’industria</a:t>
            </a:r>
            <a:endParaRPr lang="en-US" b="1" dirty="0"/>
          </a:p>
          <a:p>
            <a:pPr marL="742950" lvl="1" indent="-285750"/>
            <a:r>
              <a:rPr lang="en-US" dirty="0" err="1"/>
              <a:t>Whatsapp</a:t>
            </a:r>
            <a:endParaRPr lang="en-US" dirty="0"/>
          </a:p>
          <a:p>
            <a:pPr marL="742950" lvl="1" indent="-285750"/>
            <a:r>
              <a:rPr lang="en-US" dirty="0"/>
              <a:t>Facebook Messenger</a:t>
            </a:r>
          </a:p>
          <a:p>
            <a:pPr marL="742950" lvl="1" indent="-285750"/>
            <a:r>
              <a:rPr lang="en-US" dirty="0"/>
              <a:t>Signal</a:t>
            </a:r>
          </a:p>
          <a:p>
            <a:pPr marL="742950" lvl="1" indent="-285750"/>
            <a:r>
              <a:rPr lang="en-US" dirty="0"/>
              <a:t>Skype </a:t>
            </a:r>
            <a:r>
              <a:rPr lang="en-US" i="1" dirty="0"/>
              <a:t>(</a:t>
            </a:r>
            <a:r>
              <a:rPr lang="en-US" i="1" dirty="0" err="1"/>
              <a:t>opzionale</a:t>
            </a:r>
            <a:r>
              <a:rPr lang="en-US" i="1" dirty="0"/>
              <a:t>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b="1" dirty="0"/>
          </a:p>
          <a:p>
            <a:pPr marL="285750" indent="-285750"/>
            <a:r>
              <a:rPr lang="en-US" b="1" dirty="0" err="1"/>
              <a:t>Protocolli</a:t>
            </a:r>
            <a:r>
              <a:rPr lang="en-US" b="1" dirty="0"/>
              <a:t> </a:t>
            </a:r>
            <a:r>
              <a:rPr lang="en-US" b="1" dirty="0" err="1"/>
              <a:t>derivati</a:t>
            </a:r>
            <a:r>
              <a:rPr lang="en-US" b="1" dirty="0"/>
              <a:t>:</a:t>
            </a:r>
          </a:p>
          <a:p>
            <a:pPr marL="742950" lvl="1" indent="-285750"/>
            <a:r>
              <a:rPr lang="en-US" dirty="0"/>
              <a:t>Matrix</a:t>
            </a:r>
          </a:p>
          <a:p>
            <a:pPr marL="742950" lvl="1" indent="-285750"/>
            <a:r>
              <a:rPr lang="en-US" dirty="0"/>
              <a:t>OMEMO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800934" y="414022"/>
            <a:ext cx="298826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812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PER L’ATTENZIONE</a:t>
            </a:r>
            <a:endParaRPr dirty="0"/>
          </a:p>
        </p:txBody>
      </p:sp>
      <p:cxnSp>
        <p:nvCxnSpPr>
          <p:cNvPr id="2" name="Google Shape;216;p44">
            <a:extLst>
              <a:ext uri="{FF2B5EF4-FFF2-40B4-BE49-F238E27FC236}">
                <a16:creationId xmlns:a16="http://schemas.microsoft.com/office/drawing/2014/main" id="{BF1DDE0C-FCC2-01CA-B0DB-7C67143DC7E7}"/>
              </a:ext>
            </a:extLst>
          </p:cNvPr>
          <p:cNvCxnSpPr>
            <a:cxnSpLocks/>
          </p:cNvCxnSpPr>
          <p:nvPr/>
        </p:nvCxnSpPr>
        <p:spPr>
          <a:xfrm>
            <a:off x="8537809" y="460537"/>
            <a:ext cx="0" cy="428284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SIGNAL: COS’</a:t>
            </a:r>
            <a:r>
              <a:rPr lang="it-IT" dirty="0"/>
              <a:t>E’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268685"/>
            <a:ext cx="4946400" cy="3620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it-IT" dirty="0"/>
              <a:t>E’ un protocollo per la criptazione </a:t>
            </a:r>
            <a:r>
              <a:rPr lang="it-IT" b="1" dirty="0"/>
              <a:t>end-to-end</a:t>
            </a:r>
            <a:r>
              <a:rPr lang="it-IT" dirty="0"/>
              <a:t> per:</a:t>
            </a:r>
          </a:p>
          <a:p>
            <a:pPr marL="742950" lvl="1" indent="-285750"/>
            <a:r>
              <a:rPr lang="it-IT" dirty="0"/>
              <a:t>conversazioni messagistiche</a:t>
            </a:r>
          </a:p>
          <a:p>
            <a:pPr marL="742950" lvl="1" indent="-285750"/>
            <a:r>
              <a:rPr lang="it-IT" dirty="0"/>
              <a:t>chiamate vocali</a:t>
            </a:r>
          </a:p>
          <a:p>
            <a:pPr marL="285750" indent="-285750"/>
            <a:endParaRPr lang="it-IT" dirty="0"/>
          </a:p>
          <a:p>
            <a:pPr marL="285750" indent="-285750"/>
            <a:r>
              <a:rPr lang="it-IT" dirty="0"/>
              <a:t>Nato nel 2013, col nome di </a:t>
            </a:r>
            <a:r>
              <a:rPr lang="it-IT" b="1" dirty="0" err="1"/>
              <a:t>TexSecure</a:t>
            </a:r>
            <a:endParaRPr lang="it-IT" b="1" dirty="0"/>
          </a:p>
          <a:p>
            <a:pPr marL="0" indent="0">
              <a:buNone/>
            </a:pPr>
            <a:endParaRPr lang="it-IT" dirty="0"/>
          </a:p>
          <a:p>
            <a:pPr marL="285750" indent="-285750"/>
            <a:r>
              <a:rPr lang="it-IT" dirty="0" err="1"/>
              <a:t>E’stato</a:t>
            </a:r>
            <a:r>
              <a:rPr lang="it-IT" dirty="0"/>
              <a:t> </a:t>
            </a:r>
            <a:r>
              <a:rPr lang="it-IT" b="1" dirty="0"/>
              <a:t>aggiornato</a:t>
            </a:r>
            <a:r>
              <a:rPr lang="it-IT" dirty="0"/>
              <a:t> negli anni aggiungendo features</a:t>
            </a:r>
          </a:p>
          <a:p>
            <a:pPr marL="0" indent="0">
              <a:buNone/>
            </a:pPr>
            <a:endParaRPr lang="it-IT" dirty="0"/>
          </a:p>
          <a:p>
            <a:pPr marL="285750" indent="-285750"/>
            <a:r>
              <a:rPr lang="it-IT" dirty="0"/>
              <a:t>L’ultima versione è la revisione del </a:t>
            </a:r>
            <a:r>
              <a:rPr lang="it-IT" b="1" dirty="0"/>
              <a:t>2017</a:t>
            </a:r>
          </a:p>
          <a:p>
            <a:pPr marL="0" indent="0">
              <a:buNone/>
            </a:pPr>
            <a:endParaRPr lang="it-IT" dirty="0"/>
          </a:p>
          <a:p>
            <a:pPr marL="285750" indent="-285750"/>
            <a:r>
              <a:rPr lang="it-IT" dirty="0"/>
              <a:t>Non è P2P, richiede un server</a:t>
            </a:r>
          </a:p>
          <a:p>
            <a:pPr marL="285750" indent="-285750"/>
            <a:endParaRPr lang="it-IT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800934" y="414022"/>
            <a:ext cx="298826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178;p40">
            <a:extLst>
              <a:ext uri="{FF2B5EF4-FFF2-40B4-BE49-F238E27FC236}">
                <a16:creationId xmlns:a16="http://schemas.microsoft.com/office/drawing/2014/main" id="{01F9DFC0-5445-D100-ACAD-957421849A6B}"/>
              </a:ext>
            </a:extLst>
          </p:cNvPr>
          <p:cNvSpPr txBox="1">
            <a:spLocks noGrp="1"/>
          </p:cNvSpPr>
          <p:nvPr/>
        </p:nvSpPr>
        <p:spPr>
          <a:xfrm>
            <a:off x="1048450" y="168225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7" name="Google Shape;179;p40">
            <a:extLst>
              <a:ext uri="{FF2B5EF4-FFF2-40B4-BE49-F238E27FC236}">
                <a16:creationId xmlns:a16="http://schemas.microsoft.com/office/drawing/2014/main" id="{2B4636FE-9A14-2E6A-7C9E-E50260BF5783}"/>
              </a:ext>
            </a:extLst>
          </p:cNvPr>
          <p:cNvSpPr txBox="1">
            <a:spLocks noGrp="1"/>
          </p:cNvSpPr>
          <p:nvPr/>
        </p:nvSpPr>
        <p:spPr>
          <a:xfrm>
            <a:off x="3538497" y="2836614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CREAZIONE SESSIONE</a:t>
            </a:r>
            <a:endParaRPr dirty="0"/>
          </a:p>
        </p:txBody>
      </p:sp>
      <p:sp>
        <p:nvSpPr>
          <p:cNvPr id="238" name="Google Shape;180;p40">
            <a:extLst>
              <a:ext uri="{FF2B5EF4-FFF2-40B4-BE49-F238E27FC236}">
                <a16:creationId xmlns:a16="http://schemas.microsoft.com/office/drawing/2014/main" id="{90E5601A-43CC-92E7-65E6-071753738AF6}"/>
              </a:ext>
            </a:extLst>
          </p:cNvPr>
          <p:cNvSpPr txBox="1">
            <a:spLocks noGrp="1"/>
          </p:cNvSpPr>
          <p:nvPr/>
        </p:nvSpPr>
        <p:spPr>
          <a:xfrm>
            <a:off x="3538497" y="34365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 </a:t>
            </a:r>
            <a:r>
              <a:rPr lang="en-US" dirty="0" err="1"/>
              <a:t>chiavi</a:t>
            </a:r>
            <a:r>
              <a:rPr lang="en-US" dirty="0"/>
              <a:t> di </a:t>
            </a:r>
            <a:r>
              <a:rPr lang="en-US" dirty="0" err="1"/>
              <a:t>sessione</a:t>
            </a:r>
            <a:endParaRPr dirty="0"/>
          </a:p>
        </p:txBody>
      </p:sp>
      <p:sp>
        <p:nvSpPr>
          <p:cNvPr id="239" name="Google Shape;181;p40">
            <a:extLst>
              <a:ext uri="{FF2B5EF4-FFF2-40B4-BE49-F238E27FC236}">
                <a16:creationId xmlns:a16="http://schemas.microsoft.com/office/drawing/2014/main" id="{06881DA3-63FA-FCC9-FEAE-4E99113D4C05}"/>
              </a:ext>
            </a:extLst>
          </p:cNvPr>
          <p:cNvSpPr txBox="1">
            <a:spLocks noGrp="1"/>
          </p:cNvSpPr>
          <p:nvPr/>
        </p:nvSpPr>
        <p:spPr>
          <a:xfrm>
            <a:off x="5820123" y="2644669"/>
            <a:ext cx="2342933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COMUNICAZIONE</a:t>
            </a:r>
            <a:endParaRPr dirty="0"/>
          </a:p>
        </p:txBody>
      </p:sp>
      <p:sp>
        <p:nvSpPr>
          <p:cNvPr id="240" name="Google Shape;182;p40">
            <a:extLst>
              <a:ext uri="{FF2B5EF4-FFF2-40B4-BE49-F238E27FC236}">
                <a16:creationId xmlns:a16="http://schemas.microsoft.com/office/drawing/2014/main" id="{B57EE3E1-7CBD-66D5-544A-70B7E410471E}"/>
              </a:ext>
            </a:extLst>
          </p:cNvPr>
          <p:cNvSpPr txBox="1">
            <a:spLocks noGrp="1"/>
          </p:cNvSpPr>
          <p:nvPr/>
        </p:nvSpPr>
        <p:spPr>
          <a:xfrm>
            <a:off x="6028550" y="34365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 messaggio criptato</a:t>
            </a:r>
            <a:endParaRPr dirty="0"/>
          </a:p>
        </p:txBody>
      </p:sp>
      <p:sp>
        <p:nvSpPr>
          <p:cNvPr id="241" name="Google Shape;183;p40">
            <a:extLst>
              <a:ext uri="{FF2B5EF4-FFF2-40B4-BE49-F238E27FC236}">
                <a16:creationId xmlns:a16="http://schemas.microsoft.com/office/drawing/2014/main" id="{10006FCF-87E8-A3F9-0F9A-E703861D78E8}"/>
              </a:ext>
            </a:extLst>
          </p:cNvPr>
          <p:cNvSpPr txBox="1">
            <a:spLocks noGrp="1"/>
          </p:cNvSpPr>
          <p:nvPr/>
        </p:nvSpPr>
        <p:spPr>
          <a:xfrm>
            <a:off x="980944" y="2858751"/>
            <a:ext cx="220201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REGISTRAZIONE UTENTE</a:t>
            </a:r>
            <a:endParaRPr dirty="0"/>
          </a:p>
        </p:txBody>
      </p:sp>
      <p:sp>
        <p:nvSpPr>
          <p:cNvPr id="242" name="Google Shape;184;p40">
            <a:extLst>
              <a:ext uri="{FF2B5EF4-FFF2-40B4-BE49-F238E27FC236}">
                <a16:creationId xmlns:a16="http://schemas.microsoft.com/office/drawing/2014/main" id="{7C255908-E773-2AA9-11AA-E7967B07B992}"/>
              </a:ext>
            </a:extLst>
          </p:cNvPr>
          <p:cNvSpPr txBox="1">
            <a:spLocks noGrp="1"/>
          </p:cNvSpPr>
          <p:nvPr/>
        </p:nvSpPr>
        <p:spPr>
          <a:xfrm>
            <a:off x="1048449" y="3486056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Creazione di </a:t>
            </a:r>
            <a:r>
              <a:rPr lang="en" b="1" dirty="0"/>
              <a:t>coppie di chiavi</a:t>
            </a:r>
            <a:r>
              <a:rPr lang="en" dirty="0"/>
              <a:t> ed invio al </a:t>
            </a:r>
            <a:r>
              <a:rPr lang="en" b="1" dirty="0"/>
              <a:t>Server</a:t>
            </a:r>
          </a:p>
        </p:txBody>
      </p:sp>
      <p:sp>
        <p:nvSpPr>
          <p:cNvPr id="243" name="Google Shape;185;p40">
            <a:extLst>
              <a:ext uri="{FF2B5EF4-FFF2-40B4-BE49-F238E27FC236}">
                <a16:creationId xmlns:a16="http://schemas.microsoft.com/office/drawing/2014/main" id="{4D75ABA7-19F3-96CC-F643-962709CD09B3}"/>
              </a:ext>
            </a:extLst>
          </p:cNvPr>
          <p:cNvSpPr txBox="1">
            <a:spLocks noGrp="1"/>
          </p:cNvSpPr>
          <p:nvPr/>
        </p:nvSpPr>
        <p:spPr>
          <a:xfrm>
            <a:off x="3538500" y="168225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4" name="Google Shape;186;p40">
            <a:extLst>
              <a:ext uri="{FF2B5EF4-FFF2-40B4-BE49-F238E27FC236}">
                <a16:creationId xmlns:a16="http://schemas.microsoft.com/office/drawing/2014/main" id="{6D5978E0-A0DA-D0A2-50B2-E45482AD3635}"/>
              </a:ext>
            </a:extLst>
          </p:cNvPr>
          <p:cNvSpPr txBox="1">
            <a:spLocks noGrp="1"/>
          </p:cNvSpPr>
          <p:nvPr/>
        </p:nvSpPr>
        <p:spPr>
          <a:xfrm>
            <a:off x="6028550" y="168225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45" name="Google Shape;187;p40">
            <a:extLst>
              <a:ext uri="{FF2B5EF4-FFF2-40B4-BE49-F238E27FC236}">
                <a16:creationId xmlns:a16="http://schemas.microsoft.com/office/drawing/2014/main" id="{DA16DDF4-80D7-8248-E4DA-5315A5753903}"/>
              </a:ext>
            </a:extLst>
          </p:cNvPr>
          <p:cNvCxnSpPr/>
          <p:nvPr/>
        </p:nvCxnSpPr>
        <p:spPr>
          <a:xfrm>
            <a:off x="1883350" y="24577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6" name="Google Shape;188;p40">
            <a:extLst>
              <a:ext uri="{FF2B5EF4-FFF2-40B4-BE49-F238E27FC236}">
                <a16:creationId xmlns:a16="http://schemas.microsoft.com/office/drawing/2014/main" id="{9D1ED1E5-E6D9-0F5E-8A65-05705D78CF44}"/>
              </a:ext>
            </a:extLst>
          </p:cNvPr>
          <p:cNvCxnSpPr/>
          <p:nvPr/>
        </p:nvCxnSpPr>
        <p:spPr>
          <a:xfrm>
            <a:off x="4373400" y="24577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7" name="Google Shape;189;p40">
            <a:extLst>
              <a:ext uri="{FF2B5EF4-FFF2-40B4-BE49-F238E27FC236}">
                <a16:creationId xmlns:a16="http://schemas.microsoft.com/office/drawing/2014/main" id="{5DBD6340-AD10-24D9-A2A5-98535E1C14C9}"/>
              </a:ext>
            </a:extLst>
          </p:cNvPr>
          <p:cNvCxnSpPr/>
          <p:nvPr/>
        </p:nvCxnSpPr>
        <p:spPr>
          <a:xfrm>
            <a:off x="6863450" y="24577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8" name="Google Shape;214;p44">
            <a:extLst>
              <a:ext uri="{FF2B5EF4-FFF2-40B4-BE49-F238E27FC236}">
                <a16:creationId xmlns:a16="http://schemas.microsoft.com/office/drawing/2014/main" id="{D0AA3C61-1AC0-28AF-45B4-C8ABB17F8467}"/>
              </a:ext>
            </a:extLst>
          </p:cNvPr>
          <p:cNvSpPr txBox="1">
            <a:spLocks/>
          </p:cNvSpPr>
          <p:nvPr/>
        </p:nvSpPr>
        <p:spPr>
          <a:xfrm>
            <a:off x="1652895" y="619875"/>
            <a:ext cx="5838203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200" dirty="0">
                <a:solidFill>
                  <a:schemeClr val="tx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Funzionamento</a:t>
            </a:r>
            <a:r>
              <a:rPr lang="it-IT" sz="3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it-IT" sz="3200" dirty="0">
                <a:solidFill>
                  <a:schemeClr val="tx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generale</a:t>
            </a:r>
          </a:p>
        </p:txBody>
      </p:sp>
    </p:spTree>
    <p:extLst>
      <p:ext uri="{BB962C8B-B14F-4D97-AF65-F5344CB8AC3E}">
        <p14:creationId xmlns:p14="http://schemas.microsoft.com/office/powerpoint/2010/main" val="105581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4;p44">
            <a:extLst>
              <a:ext uri="{FF2B5EF4-FFF2-40B4-BE49-F238E27FC236}">
                <a16:creationId xmlns:a16="http://schemas.microsoft.com/office/drawing/2014/main" id="{37FDEBAC-FFBF-940A-9101-5B30E26FD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Signal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combina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più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protocolli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concetti</a:t>
            </a:r>
            <a:endParaRPr lang="it-IT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3" name="Google Shape;216;p44">
            <a:extLst>
              <a:ext uri="{FF2B5EF4-FFF2-40B4-BE49-F238E27FC236}">
                <a16:creationId xmlns:a16="http://schemas.microsoft.com/office/drawing/2014/main" id="{3DB2BC0C-CF1E-0056-CC69-BE87073C90FC}"/>
              </a:ext>
            </a:extLst>
          </p:cNvPr>
          <p:cNvCxnSpPr>
            <a:cxnSpLocks/>
          </p:cNvCxnSpPr>
          <p:nvPr/>
        </p:nvCxnSpPr>
        <p:spPr>
          <a:xfrm flipH="1">
            <a:off x="740864" y="414022"/>
            <a:ext cx="66745" cy="432483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35;p46">
            <a:extLst>
              <a:ext uri="{FF2B5EF4-FFF2-40B4-BE49-F238E27FC236}">
                <a16:creationId xmlns:a16="http://schemas.microsoft.com/office/drawing/2014/main" id="{B9A273DF-4697-601B-11BA-43797513EE6D}"/>
              </a:ext>
            </a:extLst>
          </p:cNvPr>
          <p:cNvSpPr txBox="1">
            <a:spLocks/>
          </p:cNvSpPr>
          <p:nvPr/>
        </p:nvSpPr>
        <p:spPr>
          <a:xfrm>
            <a:off x="3538500" y="3482876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Ratchet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it-IT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237;p46">
            <a:extLst>
              <a:ext uri="{FF2B5EF4-FFF2-40B4-BE49-F238E27FC236}">
                <a16:creationId xmlns:a16="http://schemas.microsoft.com/office/drawing/2014/main" id="{861FD1FA-EE56-13F3-7759-3C2BFCF910AE}"/>
              </a:ext>
            </a:extLst>
          </p:cNvPr>
          <p:cNvSpPr txBox="1">
            <a:spLocks/>
          </p:cNvSpPr>
          <p:nvPr/>
        </p:nvSpPr>
        <p:spPr>
          <a:xfrm>
            <a:off x="6018598" y="3482876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Concetto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prekey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Google Shape;239;p46">
            <a:extLst>
              <a:ext uri="{FF2B5EF4-FFF2-40B4-BE49-F238E27FC236}">
                <a16:creationId xmlns:a16="http://schemas.microsoft.com/office/drawing/2014/main" id="{31000B30-88E2-3BDD-8592-CF0548274B83}"/>
              </a:ext>
            </a:extLst>
          </p:cNvPr>
          <p:cNvSpPr txBox="1">
            <a:spLocks/>
          </p:cNvSpPr>
          <p:nvPr/>
        </p:nvSpPr>
        <p:spPr>
          <a:xfrm>
            <a:off x="1038493" y="3346676"/>
            <a:ext cx="2067000" cy="6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t-IT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Elliptic</a:t>
            </a:r>
            <a:r>
              <a:rPr lang="it-IT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-curve </a:t>
            </a:r>
          </a:p>
          <a:p>
            <a:pPr algn="ctr"/>
            <a:r>
              <a:rPr lang="it-IT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Diffie–Hellman</a:t>
            </a:r>
          </a:p>
        </p:txBody>
      </p:sp>
      <p:sp>
        <p:nvSpPr>
          <p:cNvPr id="17" name="Google Shape;244;p46">
            <a:extLst>
              <a:ext uri="{FF2B5EF4-FFF2-40B4-BE49-F238E27FC236}">
                <a16:creationId xmlns:a16="http://schemas.microsoft.com/office/drawing/2014/main" id="{A45A9FA3-B352-5111-0622-D9E735C9ECDC}"/>
              </a:ext>
            </a:extLst>
          </p:cNvPr>
          <p:cNvSpPr/>
          <p:nvPr/>
        </p:nvSpPr>
        <p:spPr>
          <a:xfrm>
            <a:off x="1729695" y="222943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5;p46">
            <a:extLst>
              <a:ext uri="{FF2B5EF4-FFF2-40B4-BE49-F238E27FC236}">
                <a16:creationId xmlns:a16="http://schemas.microsoft.com/office/drawing/2014/main" id="{0A3A6960-06AB-4020-EE5F-FDE31EF5944A}"/>
              </a:ext>
            </a:extLst>
          </p:cNvPr>
          <p:cNvSpPr/>
          <p:nvPr/>
        </p:nvSpPr>
        <p:spPr>
          <a:xfrm>
            <a:off x="4219742" y="222943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6;p46">
            <a:extLst>
              <a:ext uri="{FF2B5EF4-FFF2-40B4-BE49-F238E27FC236}">
                <a16:creationId xmlns:a16="http://schemas.microsoft.com/office/drawing/2014/main" id="{10A4D24A-2E5C-0B68-80C6-F9F5C01F0768}"/>
              </a:ext>
            </a:extLst>
          </p:cNvPr>
          <p:cNvSpPr/>
          <p:nvPr/>
        </p:nvSpPr>
        <p:spPr>
          <a:xfrm>
            <a:off x="6709795" y="222943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47;p46">
            <a:extLst>
              <a:ext uri="{FF2B5EF4-FFF2-40B4-BE49-F238E27FC236}">
                <a16:creationId xmlns:a16="http://schemas.microsoft.com/office/drawing/2014/main" id="{8AAC12BB-C78F-2F8D-90F8-91C458FB5226}"/>
              </a:ext>
            </a:extLst>
          </p:cNvPr>
          <p:cNvSpPr/>
          <p:nvPr/>
        </p:nvSpPr>
        <p:spPr>
          <a:xfrm>
            <a:off x="6840147" y="236673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48;p46">
            <a:extLst>
              <a:ext uri="{FF2B5EF4-FFF2-40B4-BE49-F238E27FC236}">
                <a16:creationId xmlns:a16="http://schemas.microsoft.com/office/drawing/2014/main" id="{B0FBFEAD-905E-60AF-F88D-95B43C248BE2}"/>
              </a:ext>
            </a:extLst>
          </p:cNvPr>
          <p:cNvGrpSpPr/>
          <p:nvPr/>
        </p:nvGrpSpPr>
        <p:grpSpPr>
          <a:xfrm>
            <a:off x="4398989" y="2359783"/>
            <a:ext cx="326106" cy="423908"/>
            <a:chOff x="3990517" y="3354173"/>
            <a:chExt cx="279559" cy="363402"/>
          </a:xfrm>
        </p:grpSpPr>
        <p:sp>
          <p:nvSpPr>
            <p:cNvPr id="22" name="Google Shape;249;p46">
              <a:extLst>
                <a:ext uri="{FF2B5EF4-FFF2-40B4-BE49-F238E27FC236}">
                  <a16:creationId xmlns:a16="http://schemas.microsoft.com/office/drawing/2014/main" id="{9B5E457F-DFC9-E2E6-97D0-0E81BA717969}"/>
                </a:ext>
              </a:extLst>
            </p:cNvPr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0;p46">
              <a:extLst>
                <a:ext uri="{FF2B5EF4-FFF2-40B4-BE49-F238E27FC236}">
                  <a16:creationId xmlns:a16="http://schemas.microsoft.com/office/drawing/2014/main" id="{6EFF559A-3C88-8A86-405C-24A84D5C9972}"/>
                </a:ext>
              </a:extLst>
            </p:cNvPr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1;p46">
              <a:extLst>
                <a:ext uri="{FF2B5EF4-FFF2-40B4-BE49-F238E27FC236}">
                  <a16:creationId xmlns:a16="http://schemas.microsoft.com/office/drawing/2014/main" id="{E25AA6C4-4B32-A448-1F32-8C5E40E25372}"/>
                </a:ext>
              </a:extLst>
            </p:cNvPr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2;p46">
            <a:extLst>
              <a:ext uri="{FF2B5EF4-FFF2-40B4-BE49-F238E27FC236}">
                <a16:creationId xmlns:a16="http://schemas.microsoft.com/office/drawing/2014/main" id="{66881F18-FA1E-C7DB-1B4E-F026457FCEB6}"/>
              </a:ext>
            </a:extLst>
          </p:cNvPr>
          <p:cNvGrpSpPr/>
          <p:nvPr/>
        </p:nvGrpSpPr>
        <p:grpSpPr>
          <a:xfrm>
            <a:off x="1850659" y="2358236"/>
            <a:ext cx="442673" cy="426992"/>
            <a:chOff x="1284212" y="1963766"/>
            <a:chExt cx="379489" cy="366046"/>
          </a:xfrm>
        </p:grpSpPr>
        <p:sp>
          <p:nvSpPr>
            <p:cNvPr id="26" name="Google Shape;253;p46">
              <a:extLst>
                <a:ext uri="{FF2B5EF4-FFF2-40B4-BE49-F238E27FC236}">
                  <a16:creationId xmlns:a16="http://schemas.microsoft.com/office/drawing/2014/main" id="{6C10F623-55E5-5490-0289-5A2362D5C391}"/>
                </a:ext>
              </a:extLst>
            </p:cNvPr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4;p46">
              <a:extLst>
                <a:ext uri="{FF2B5EF4-FFF2-40B4-BE49-F238E27FC236}">
                  <a16:creationId xmlns:a16="http://schemas.microsoft.com/office/drawing/2014/main" id="{5AB15A0B-45E2-F4A3-E4A4-6C1294A4E8A4}"/>
                </a:ext>
              </a:extLst>
            </p:cNvPr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231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REGISTRAZIONE UTENTE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9F8A1D4A-21BC-4694-5D34-6E3C73111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499" y="1108498"/>
            <a:ext cx="6510190" cy="3620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/>
              <a:t>L’utente</a:t>
            </a:r>
            <a:r>
              <a:rPr lang="en-US" dirty="0"/>
              <a:t> genera le </a:t>
            </a:r>
            <a:r>
              <a:rPr lang="en-US" b="1" dirty="0" err="1"/>
              <a:t>coppie</a:t>
            </a:r>
            <a:r>
              <a:rPr lang="en-US" b="1" dirty="0"/>
              <a:t> di </a:t>
            </a:r>
            <a:r>
              <a:rPr lang="en-US" b="1" dirty="0" err="1"/>
              <a:t>chiavi</a:t>
            </a:r>
            <a:r>
              <a:rPr lang="en-US" dirty="0"/>
              <a:t> ed </a:t>
            </a:r>
            <a:r>
              <a:rPr lang="en-US" dirty="0" err="1"/>
              <a:t>invia</a:t>
            </a:r>
            <a:r>
              <a:rPr lang="en-US" dirty="0"/>
              <a:t> la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pubblica</a:t>
            </a:r>
            <a:r>
              <a:rPr lang="en-US" dirty="0"/>
              <a:t> al </a:t>
            </a:r>
            <a:r>
              <a:rPr lang="en-US" b="1" dirty="0"/>
              <a:t>server</a:t>
            </a:r>
          </a:p>
          <a:p>
            <a:pPr marL="742950" lvl="1" indent="-285750"/>
            <a:r>
              <a:rPr lang="en-US" b="1" dirty="0"/>
              <a:t>Identity Pair</a:t>
            </a:r>
          </a:p>
          <a:p>
            <a:pPr marL="1200150" lvl="2" indent="-285750"/>
            <a:r>
              <a:rPr lang="en-US" dirty="0"/>
              <a:t>A </a:t>
            </a:r>
            <a:r>
              <a:rPr lang="en-US" dirty="0" err="1"/>
              <a:t>lungo</a:t>
            </a:r>
            <a:r>
              <a:rPr lang="en-US" dirty="0"/>
              <a:t> </a:t>
            </a:r>
            <a:r>
              <a:rPr lang="en-US" dirty="0" err="1"/>
              <a:t>termine</a:t>
            </a:r>
            <a:endParaRPr lang="en-US" dirty="0"/>
          </a:p>
          <a:p>
            <a:pPr marL="1200150" lvl="2" indent="-285750"/>
            <a:r>
              <a:rPr lang="en-US" dirty="0" err="1"/>
              <a:t>Identificano</a:t>
            </a:r>
            <a:r>
              <a:rPr lang="en-US" dirty="0"/>
              <a:t> </a:t>
            </a:r>
            <a:r>
              <a:rPr lang="en-US" dirty="0" err="1"/>
              <a:t>l’utente</a:t>
            </a:r>
            <a:endParaRPr lang="en-US" dirty="0"/>
          </a:p>
          <a:p>
            <a:pPr marL="742950" lvl="1" indent="-285750"/>
            <a:r>
              <a:rPr lang="en-US" b="1" dirty="0"/>
              <a:t>Signed </a:t>
            </a:r>
            <a:r>
              <a:rPr lang="en-US" b="1" dirty="0" err="1"/>
              <a:t>Prekey</a:t>
            </a:r>
            <a:r>
              <a:rPr lang="en-US" b="1" dirty="0"/>
              <a:t> Pair</a:t>
            </a:r>
          </a:p>
          <a:p>
            <a:pPr marL="1200150" lvl="2" indent="-285750"/>
            <a:r>
              <a:rPr lang="en-US" dirty="0"/>
              <a:t>A medio </a:t>
            </a:r>
            <a:r>
              <a:rPr lang="en-US" dirty="0" err="1"/>
              <a:t>termine</a:t>
            </a:r>
            <a:endParaRPr lang="en-US" dirty="0"/>
          </a:p>
          <a:p>
            <a:pPr marL="1200150" lvl="2" indent="-285750"/>
            <a:r>
              <a:rPr lang="en-US" dirty="0" err="1"/>
              <a:t>Utilizzate</a:t>
            </a:r>
            <a:r>
              <a:rPr lang="en-US" dirty="0"/>
              <a:t> per </a:t>
            </a:r>
            <a:r>
              <a:rPr lang="en-US" dirty="0" err="1"/>
              <a:t>autentificare</a:t>
            </a:r>
            <a:r>
              <a:rPr lang="en-US" dirty="0"/>
              <a:t> le </a:t>
            </a:r>
            <a:r>
              <a:rPr lang="en-US" dirty="0" err="1"/>
              <a:t>prekey</a:t>
            </a:r>
            <a:r>
              <a:rPr lang="en-US" dirty="0"/>
              <a:t> pair</a:t>
            </a:r>
          </a:p>
          <a:p>
            <a:pPr marL="742950" lvl="1" indent="-285750"/>
            <a:r>
              <a:rPr lang="en-US" b="1" dirty="0" err="1"/>
              <a:t>Molteplici</a:t>
            </a:r>
            <a:r>
              <a:rPr lang="en-US" b="1" dirty="0"/>
              <a:t> </a:t>
            </a:r>
            <a:r>
              <a:rPr lang="en-US" b="1" dirty="0" err="1"/>
              <a:t>Prekey</a:t>
            </a:r>
            <a:r>
              <a:rPr lang="en-US" b="1" dirty="0"/>
              <a:t> Pair</a:t>
            </a:r>
          </a:p>
          <a:p>
            <a:pPr marL="1200150" lvl="2" indent="-285750"/>
            <a:r>
              <a:rPr lang="en-US" dirty="0"/>
              <a:t>A </a:t>
            </a:r>
            <a:r>
              <a:rPr lang="en-US" dirty="0" err="1"/>
              <a:t>corto</a:t>
            </a:r>
            <a:r>
              <a:rPr lang="en-US" dirty="0"/>
              <a:t> </a:t>
            </a:r>
            <a:r>
              <a:rPr lang="en-US" dirty="0" err="1"/>
              <a:t>termine</a:t>
            </a:r>
            <a:endParaRPr lang="en-US" dirty="0"/>
          </a:p>
          <a:p>
            <a:pPr marL="1200150" lvl="2" indent="-285750"/>
            <a:r>
              <a:rPr lang="en-US" dirty="0" err="1"/>
              <a:t>Utilizzate</a:t>
            </a:r>
            <a:r>
              <a:rPr lang="en-US" dirty="0"/>
              <a:t> per </a:t>
            </a:r>
            <a:r>
              <a:rPr lang="en-US" dirty="0" err="1"/>
              <a:t>iniziare</a:t>
            </a:r>
            <a:r>
              <a:rPr lang="en-US" dirty="0"/>
              <a:t> </a:t>
            </a:r>
            <a:r>
              <a:rPr lang="en-US" dirty="0" err="1"/>
              <a:t>nuove</a:t>
            </a:r>
            <a:r>
              <a:rPr lang="en-US" dirty="0"/>
              <a:t> </a:t>
            </a:r>
            <a:r>
              <a:rPr lang="en-US" dirty="0" err="1"/>
              <a:t>comunicazioni</a:t>
            </a:r>
            <a:endParaRPr lang="en-US" dirty="0"/>
          </a:p>
          <a:p>
            <a:pPr marL="285750" indent="-28575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REGISTRAZIONE UTENTE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9F8A1D4A-21BC-4694-5D34-6E3C73111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648488"/>
            <a:ext cx="6510190" cy="2108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detto</a:t>
            </a:r>
            <a:r>
              <a:rPr lang="en-US" dirty="0"/>
              <a:t> “</a:t>
            </a:r>
            <a:r>
              <a:rPr lang="en-US" b="1" dirty="0"/>
              <a:t>key bundle</a:t>
            </a:r>
            <a:r>
              <a:rPr lang="en-US" dirty="0"/>
              <a:t>” </a:t>
            </a:r>
            <a:r>
              <a:rPr lang="en-US" dirty="0" err="1"/>
              <a:t>l’insieme</a:t>
            </a:r>
            <a:r>
              <a:rPr lang="en-US" dirty="0"/>
              <a:t> di:</a:t>
            </a:r>
          </a:p>
          <a:p>
            <a:pPr marL="742950" lvl="1" indent="-285750"/>
            <a:r>
              <a:rPr lang="en-US" dirty="0"/>
              <a:t>Identity Pair</a:t>
            </a:r>
          </a:p>
          <a:p>
            <a:pPr marL="742950" lvl="1" indent="-285750"/>
            <a:r>
              <a:rPr lang="en-US" dirty="0"/>
              <a:t>Signed </a:t>
            </a:r>
            <a:r>
              <a:rPr lang="en-US" dirty="0" err="1"/>
              <a:t>Prekey</a:t>
            </a:r>
            <a:r>
              <a:rPr lang="en-US" dirty="0"/>
              <a:t> Pair</a:t>
            </a:r>
          </a:p>
          <a:p>
            <a:pPr marL="742950" lvl="1" indent="-285750"/>
            <a:r>
              <a:rPr lang="en-US" dirty="0"/>
              <a:t>Una </a:t>
            </a:r>
            <a:r>
              <a:rPr lang="en-US" dirty="0" err="1"/>
              <a:t>Prekey</a:t>
            </a:r>
            <a:r>
              <a:rPr lang="en-US" dirty="0"/>
              <a:t> Pair</a:t>
            </a:r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Le </a:t>
            </a:r>
            <a:r>
              <a:rPr lang="en-US" dirty="0" err="1"/>
              <a:t>chiavi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generate </a:t>
            </a:r>
            <a:r>
              <a:rPr lang="en-US" dirty="0" err="1"/>
              <a:t>utilizzando</a:t>
            </a:r>
            <a:r>
              <a:rPr lang="en-US" dirty="0"/>
              <a:t>  Elliptic-curve Diffie–Hellman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280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8227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CREAZIONE DELLA SESSIONE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1417427"/>
            <a:ext cx="5535719" cy="2648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it-IT" dirty="0"/>
              <a:t>Il </a:t>
            </a:r>
            <a:r>
              <a:rPr lang="it-IT" b="1" dirty="0"/>
              <a:t>mittente</a:t>
            </a:r>
            <a:r>
              <a:rPr lang="it-IT" dirty="0"/>
              <a:t> riceve il </a:t>
            </a:r>
            <a:r>
              <a:rPr lang="it-IT" b="1" dirty="0"/>
              <a:t>key bundle </a:t>
            </a:r>
            <a:r>
              <a:rPr lang="it-IT" dirty="0"/>
              <a:t>del </a:t>
            </a:r>
            <a:r>
              <a:rPr lang="it-IT" b="1" dirty="0"/>
              <a:t>destinatario</a:t>
            </a:r>
            <a:r>
              <a:rPr lang="it-IT" dirty="0"/>
              <a:t> dal server</a:t>
            </a:r>
          </a:p>
          <a:p>
            <a:pPr marL="285750" indent="-285750"/>
            <a:endParaRPr lang="it-IT" dirty="0"/>
          </a:p>
          <a:p>
            <a:pPr marL="285750" indent="-285750"/>
            <a:r>
              <a:rPr lang="it-IT" dirty="0"/>
              <a:t>Il server elimina la </a:t>
            </a:r>
            <a:r>
              <a:rPr lang="it-IT" dirty="0" err="1"/>
              <a:t>prekey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relative al key bundle</a:t>
            </a:r>
          </a:p>
          <a:p>
            <a:pPr marL="285750" indent="-285750"/>
            <a:endParaRPr lang="it-IT" dirty="0"/>
          </a:p>
          <a:p>
            <a:pPr marL="285750" indent="-285750"/>
            <a:r>
              <a:rPr lang="it-IT" dirty="0"/>
              <a:t>Il mittente usa tutte le chiavi per creare una </a:t>
            </a:r>
            <a:r>
              <a:rPr lang="it-IT" b="1" dirty="0"/>
              <a:t>master </a:t>
            </a:r>
            <a:r>
              <a:rPr lang="it-IT" b="1" dirty="0" err="1"/>
              <a:t>shared</a:t>
            </a:r>
            <a:r>
              <a:rPr lang="it-IT" b="1" dirty="0"/>
              <a:t> key. </a:t>
            </a:r>
          </a:p>
          <a:p>
            <a:pPr marL="285750" indent="-285750"/>
            <a:endParaRPr lang="it-IT" b="1" dirty="0"/>
          </a:p>
          <a:p>
            <a:pPr marL="285750" indent="-285750"/>
            <a:r>
              <a:rPr lang="it-IT" dirty="0"/>
              <a:t>La master </a:t>
            </a:r>
            <a:r>
              <a:rPr lang="it-IT" dirty="0" err="1"/>
              <a:t>shared</a:t>
            </a:r>
            <a:r>
              <a:rPr lang="it-IT" dirty="0"/>
              <a:t> key viene utilizzata come </a:t>
            </a:r>
            <a:r>
              <a:rPr lang="it-IT" b="1" dirty="0"/>
              <a:t>prima chiave di sessione </a:t>
            </a:r>
            <a:r>
              <a:rPr lang="it-IT" dirty="0"/>
              <a:t>e come prima chiave del  </a:t>
            </a:r>
            <a:r>
              <a:rPr lang="it-IT" b="1" dirty="0"/>
              <a:t>double </a:t>
            </a:r>
            <a:r>
              <a:rPr lang="it-IT" b="1" dirty="0" err="1"/>
              <a:t>ratchet</a:t>
            </a:r>
            <a:r>
              <a:rPr lang="it-IT" b="1" dirty="0"/>
              <a:t> </a:t>
            </a:r>
            <a:r>
              <a:rPr lang="it-IT" b="1" dirty="0" err="1"/>
              <a:t>algorithm</a:t>
            </a:r>
            <a:endParaRPr lang="it-IT" b="1" dirty="0"/>
          </a:p>
          <a:p>
            <a:pPr marL="285750" indent="-285750"/>
            <a:endParaRPr lang="it-IT" b="1" dirty="0"/>
          </a:p>
          <a:p>
            <a:pPr marL="285750" indent="-285750"/>
            <a:r>
              <a:rPr lang="it-IT" dirty="0"/>
              <a:t>La master </a:t>
            </a:r>
            <a:r>
              <a:rPr lang="it-IT" dirty="0" err="1"/>
              <a:t>shared</a:t>
            </a:r>
            <a:r>
              <a:rPr lang="it-IT" dirty="0"/>
              <a:t> key viene condivisa anche al destinatario</a:t>
            </a:r>
          </a:p>
          <a:p>
            <a:pPr marL="285750" indent="-285750"/>
            <a:endParaRPr lang="it-IT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800934" y="414022"/>
            <a:ext cx="298826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7963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4;p46">
            <a:extLst>
              <a:ext uri="{FF2B5EF4-FFF2-40B4-BE49-F238E27FC236}">
                <a16:creationId xmlns:a16="http://schemas.microsoft.com/office/drawing/2014/main" id="{863F183D-CCD8-80A2-AE97-1DE386FECC22}"/>
              </a:ext>
            </a:extLst>
          </p:cNvPr>
          <p:cNvSpPr/>
          <p:nvPr/>
        </p:nvSpPr>
        <p:spPr>
          <a:xfrm>
            <a:off x="156381" y="17807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39;p46">
            <a:extLst>
              <a:ext uri="{FF2B5EF4-FFF2-40B4-BE49-F238E27FC236}">
                <a16:creationId xmlns:a16="http://schemas.microsoft.com/office/drawing/2014/main" id="{8B190328-AF21-4931-C5CB-B3F5C1B84C2A}"/>
              </a:ext>
            </a:extLst>
          </p:cNvPr>
          <p:cNvSpPr txBox="1">
            <a:spLocks/>
          </p:cNvSpPr>
          <p:nvPr/>
        </p:nvSpPr>
        <p:spPr>
          <a:xfrm>
            <a:off x="855467" y="131413"/>
            <a:ext cx="8034904" cy="524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0000900000000000000" pitchFamily="2" charset="0"/>
            </a:endParaRPr>
          </a:p>
          <a:p>
            <a:r>
              <a:rPr lang="it-IT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cs typeface="Arial" panose="020B0604020202020204" pitchFamily="34" charset="0"/>
              </a:rPr>
              <a:t>DOUBLE RATCHET ALGORITHM </a:t>
            </a:r>
            <a:r>
              <a:rPr lang="it-IT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cs typeface="Arial" panose="020B0604020202020204" pitchFamily="34" charset="0"/>
              </a:rPr>
              <a:t>E COMUNICAZIONE</a:t>
            </a:r>
            <a:endParaRPr lang="it-IT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00009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225" name="Google Shape;216;p44">
            <a:extLst>
              <a:ext uri="{FF2B5EF4-FFF2-40B4-BE49-F238E27FC236}">
                <a16:creationId xmlns:a16="http://schemas.microsoft.com/office/drawing/2014/main" id="{85DB467C-0845-83A7-8C2E-5436AF4294F0}"/>
              </a:ext>
            </a:extLst>
          </p:cNvPr>
          <p:cNvCxnSpPr>
            <a:cxnSpLocks/>
          </p:cNvCxnSpPr>
          <p:nvPr/>
        </p:nvCxnSpPr>
        <p:spPr>
          <a:xfrm>
            <a:off x="987818" y="733873"/>
            <a:ext cx="58067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6" name="Google Shape;248;p46">
            <a:extLst>
              <a:ext uri="{FF2B5EF4-FFF2-40B4-BE49-F238E27FC236}">
                <a16:creationId xmlns:a16="http://schemas.microsoft.com/office/drawing/2014/main" id="{07481F71-CDEE-C158-F1B2-CB8908603A0D}"/>
              </a:ext>
            </a:extLst>
          </p:cNvPr>
          <p:cNvGrpSpPr/>
          <p:nvPr/>
        </p:nvGrpSpPr>
        <p:grpSpPr>
          <a:xfrm>
            <a:off x="332860" y="308421"/>
            <a:ext cx="326106" cy="423908"/>
            <a:chOff x="3990517" y="3354173"/>
            <a:chExt cx="279559" cy="363402"/>
          </a:xfrm>
        </p:grpSpPr>
        <p:sp>
          <p:nvSpPr>
            <p:cNvPr id="227" name="Google Shape;249;p46">
              <a:extLst>
                <a:ext uri="{FF2B5EF4-FFF2-40B4-BE49-F238E27FC236}">
                  <a16:creationId xmlns:a16="http://schemas.microsoft.com/office/drawing/2014/main" id="{26A00AC8-184F-8F40-0DEE-3F59FA3C718E}"/>
                </a:ext>
              </a:extLst>
            </p:cNvPr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0;p46">
              <a:extLst>
                <a:ext uri="{FF2B5EF4-FFF2-40B4-BE49-F238E27FC236}">
                  <a16:creationId xmlns:a16="http://schemas.microsoft.com/office/drawing/2014/main" id="{F7E3E86F-7E1D-FFE9-6302-B4C69B9B0B53}"/>
                </a:ext>
              </a:extLst>
            </p:cNvPr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1;p46">
              <a:extLst>
                <a:ext uri="{FF2B5EF4-FFF2-40B4-BE49-F238E27FC236}">
                  <a16:creationId xmlns:a16="http://schemas.microsoft.com/office/drawing/2014/main" id="{A92AE279-F9FD-BA75-0982-39D2E01FA9BD}"/>
                </a:ext>
              </a:extLst>
            </p:cNvPr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15;p44">
            <a:extLst>
              <a:ext uri="{FF2B5EF4-FFF2-40B4-BE49-F238E27FC236}">
                <a16:creationId xmlns:a16="http://schemas.microsoft.com/office/drawing/2014/main" id="{04302379-0130-2BDA-1DBC-A62AD2F87E48}"/>
              </a:ext>
            </a:extLst>
          </p:cNvPr>
          <p:cNvSpPr txBox="1">
            <a:spLocks noGrp="1"/>
          </p:cNvSpPr>
          <p:nvPr/>
        </p:nvSpPr>
        <p:spPr>
          <a:xfrm>
            <a:off x="840981" y="1195864"/>
            <a:ext cx="5112631" cy="362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it-IT" dirty="0"/>
              <a:t>Metodo di comunicazione </a:t>
            </a:r>
            <a:r>
              <a:rPr lang="it-IT" b="1" dirty="0"/>
              <a:t>ibrida</a:t>
            </a:r>
            <a:r>
              <a:rPr lang="it-IT" dirty="0"/>
              <a:t> </a:t>
            </a:r>
          </a:p>
          <a:p>
            <a:pPr marL="285750" indent="-285750"/>
            <a:endParaRPr lang="it-IT" dirty="0"/>
          </a:p>
          <a:p>
            <a:pPr marL="285750" indent="-285750"/>
            <a:r>
              <a:rPr lang="it-IT" dirty="0"/>
              <a:t>Viene utilizzata una chiave </a:t>
            </a:r>
            <a:r>
              <a:rPr lang="it-IT" b="1" dirty="0"/>
              <a:t>diversa</a:t>
            </a:r>
            <a:r>
              <a:rPr lang="it-IT" dirty="0"/>
              <a:t> per </a:t>
            </a:r>
            <a:r>
              <a:rPr lang="it-IT" b="1" dirty="0"/>
              <a:t>ogni messaggio</a:t>
            </a:r>
          </a:p>
          <a:p>
            <a:pPr marL="0" indent="0">
              <a:buNone/>
            </a:pPr>
            <a:endParaRPr lang="it-IT" dirty="0"/>
          </a:p>
          <a:p>
            <a:pPr marL="285750" indent="-285750"/>
            <a:r>
              <a:rPr lang="it-IT" dirty="0"/>
              <a:t>La chiave </a:t>
            </a:r>
            <a:r>
              <a:rPr lang="it-IT" b="1" dirty="0"/>
              <a:t>iniziale</a:t>
            </a:r>
            <a:r>
              <a:rPr lang="it-IT" dirty="0"/>
              <a:t> viene definita attraverso </a:t>
            </a:r>
            <a:r>
              <a:rPr lang="it-IT" b="1" dirty="0"/>
              <a:t>protocolli</a:t>
            </a:r>
            <a:r>
              <a:rPr lang="it-IT" dirty="0"/>
              <a:t> asimmetrici </a:t>
            </a:r>
          </a:p>
          <a:p>
            <a:pPr marL="285750" indent="-285750"/>
            <a:endParaRPr lang="it-IT" dirty="0"/>
          </a:p>
          <a:p>
            <a:pPr marL="285750" indent="-285750"/>
            <a:r>
              <a:rPr lang="it-IT" dirty="0"/>
              <a:t>La chiave </a:t>
            </a:r>
            <a:r>
              <a:rPr lang="it-IT" b="1" dirty="0"/>
              <a:t>attuale</a:t>
            </a:r>
            <a:r>
              <a:rPr lang="it-IT" dirty="0"/>
              <a:t> viene definita dalla chiave </a:t>
            </a:r>
            <a:r>
              <a:rPr lang="it-IT" b="1" dirty="0"/>
              <a:t>precedente</a:t>
            </a:r>
            <a:r>
              <a:rPr lang="it-IT" dirty="0"/>
              <a:t>, in congiunzione con pi</a:t>
            </a:r>
            <a:r>
              <a:rPr lang="en-US" dirty="0"/>
              <a:t>ù </a:t>
            </a:r>
            <a:r>
              <a:rPr lang="en-US" dirty="0" err="1"/>
              <a:t>chiavi</a:t>
            </a:r>
            <a:r>
              <a:rPr lang="en-US" dirty="0"/>
              <a:t> </a:t>
            </a:r>
            <a:r>
              <a:rPr lang="en-US" dirty="0" err="1"/>
              <a:t>pubbliche</a:t>
            </a:r>
            <a:r>
              <a:rPr lang="en-US" dirty="0"/>
              <a:t> a private (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b="1" dirty="0"/>
              <a:t>rachet keys</a:t>
            </a:r>
            <a:r>
              <a:rPr lang="en-US" dirty="0"/>
              <a:t>)</a:t>
            </a:r>
          </a:p>
          <a:p>
            <a:pPr marL="285750" indent="-285750"/>
            <a:endParaRPr lang="en-US" b="1" dirty="0"/>
          </a:p>
          <a:p>
            <a:pPr marL="285750" indent="-285750"/>
            <a:r>
              <a:rPr lang="en-US" dirty="0" err="1"/>
              <a:t>Gestisce</a:t>
            </a:r>
            <a:r>
              <a:rPr lang="en-US" dirty="0"/>
              <a:t> in </a:t>
            </a:r>
            <a:r>
              <a:rPr lang="en-US" dirty="0" err="1"/>
              <a:t>sequenze</a:t>
            </a:r>
            <a:r>
              <a:rPr lang="en-US" dirty="0"/>
              <a:t> diverse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ricevuti</a:t>
            </a:r>
            <a:r>
              <a:rPr lang="en-US" dirty="0"/>
              <a:t> ed </a:t>
            </a:r>
            <a:r>
              <a:rPr lang="en-US" dirty="0" err="1"/>
              <a:t>inviati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2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4;p46">
            <a:extLst>
              <a:ext uri="{FF2B5EF4-FFF2-40B4-BE49-F238E27FC236}">
                <a16:creationId xmlns:a16="http://schemas.microsoft.com/office/drawing/2014/main" id="{863F183D-CCD8-80A2-AE97-1DE386FECC22}"/>
              </a:ext>
            </a:extLst>
          </p:cNvPr>
          <p:cNvSpPr/>
          <p:nvPr/>
        </p:nvSpPr>
        <p:spPr>
          <a:xfrm>
            <a:off x="156381" y="17807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39;p46">
            <a:extLst>
              <a:ext uri="{FF2B5EF4-FFF2-40B4-BE49-F238E27FC236}">
                <a16:creationId xmlns:a16="http://schemas.microsoft.com/office/drawing/2014/main" id="{8B190328-AF21-4931-C5CB-B3F5C1B84C2A}"/>
              </a:ext>
            </a:extLst>
          </p:cNvPr>
          <p:cNvSpPr txBox="1">
            <a:spLocks/>
          </p:cNvSpPr>
          <p:nvPr/>
        </p:nvSpPr>
        <p:spPr>
          <a:xfrm>
            <a:off x="840981" y="-773045"/>
            <a:ext cx="4401187" cy="524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Double </a:t>
            </a:r>
            <a:r>
              <a:rPr lang="it-IT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Ratchet</a:t>
            </a:r>
            <a:r>
              <a:rPr lang="it-IT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it-IT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Google Shape;216;p44">
            <a:extLst>
              <a:ext uri="{FF2B5EF4-FFF2-40B4-BE49-F238E27FC236}">
                <a16:creationId xmlns:a16="http://schemas.microsoft.com/office/drawing/2014/main" id="{85DB467C-0845-83A7-8C2E-5436AF4294F0}"/>
              </a:ext>
            </a:extLst>
          </p:cNvPr>
          <p:cNvCxnSpPr>
            <a:cxnSpLocks/>
          </p:cNvCxnSpPr>
          <p:nvPr/>
        </p:nvCxnSpPr>
        <p:spPr>
          <a:xfrm>
            <a:off x="441698" y="1133923"/>
            <a:ext cx="0" cy="36762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6" name="Google Shape;248;p46">
            <a:extLst>
              <a:ext uri="{FF2B5EF4-FFF2-40B4-BE49-F238E27FC236}">
                <a16:creationId xmlns:a16="http://schemas.microsoft.com/office/drawing/2014/main" id="{07481F71-CDEE-C158-F1B2-CB8908603A0D}"/>
              </a:ext>
            </a:extLst>
          </p:cNvPr>
          <p:cNvGrpSpPr/>
          <p:nvPr/>
        </p:nvGrpSpPr>
        <p:grpSpPr>
          <a:xfrm>
            <a:off x="332860" y="308421"/>
            <a:ext cx="326106" cy="423908"/>
            <a:chOff x="3990517" y="3354173"/>
            <a:chExt cx="279559" cy="363402"/>
          </a:xfrm>
        </p:grpSpPr>
        <p:sp>
          <p:nvSpPr>
            <p:cNvPr id="227" name="Google Shape;249;p46">
              <a:extLst>
                <a:ext uri="{FF2B5EF4-FFF2-40B4-BE49-F238E27FC236}">
                  <a16:creationId xmlns:a16="http://schemas.microsoft.com/office/drawing/2014/main" id="{26A00AC8-184F-8F40-0DEE-3F59FA3C718E}"/>
                </a:ext>
              </a:extLst>
            </p:cNvPr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0;p46">
              <a:extLst>
                <a:ext uri="{FF2B5EF4-FFF2-40B4-BE49-F238E27FC236}">
                  <a16:creationId xmlns:a16="http://schemas.microsoft.com/office/drawing/2014/main" id="{F7E3E86F-7E1D-FFE9-6302-B4C69B9B0B53}"/>
                </a:ext>
              </a:extLst>
            </p:cNvPr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1;p46">
              <a:extLst>
                <a:ext uri="{FF2B5EF4-FFF2-40B4-BE49-F238E27FC236}">
                  <a16:creationId xmlns:a16="http://schemas.microsoft.com/office/drawing/2014/main" id="{A92AE279-F9FD-BA75-0982-39D2E01FA9BD}"/>
                </a:ext>
              </a:extLst>
            </p:cNvPr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15;p44">
            <a:extLst>
              <a:ext uri="{FF2B5EF4-FFF2-40B4-BE49-F238E27FC236}">
                <a16:creationId xmlns:a16="http://schemas.microsoft.com/office/drawing/2014/main" id="{04302379-0130-2BDA-1DBC-A62AD2F87E48}"/>
              </a:ext>
            </a:extLst>
          </p:cNvPr>
          <p:cNvSpPr txBox="1">
            <a:spLocks noGrp="1"/>
          </p:cNvSpPr>
          <p:nvPr/>
        </p:nvSpPr>
        <p:spPr>
          <a:xfrm>
            <a:off x="-5801120" y="1014889"/>
            <a:ext cx="5112631" cy="362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it-IT" dirty="0"/>
              <a:t>Metodo di comunicazione </a:t>
            </a:r>
            <a:r>
              <a:rPr lang="it-IT" b="1" dirty="0"/>
              <a:t>ibrida</a:t>
            </a:r>
            <a:r>
              <a:rPr lang="it-IT" dirty="0"/>
              <a:t> </a:t>
            </a:r>
          </a:p>
          <a:p>
            <a:pPr marL="285750" indent="-285750"/>
            <a:endParaRPr lang="it-IT" dirty="0"/>
          </a:p>
          <a:p>
            <a:pPr marL="285750" indent="-285750"/>
            <a:r>
              <a:rPr lang="it-IT" dirty="0"/>
              <a:t>Viene utilizzata una chiave </a:t>
            </a:r>
            <a:r>
              <a:rPr lang="it-IT" b="1" dirty="0"/>
              <a:t>diversa</a:t>
            </a:r>
            <a:r>
              <a:rPr lang="it-IT" dirty="0"/>
              <a:t> per </a:t>
            </a:r>
            <a:r>
              <a:rPr lang="it-IT" b="1" dirty="0"/>
              <a:t>ogni messaggio</a:t>
            </a:r>
          </a:p>
          <a:p>
            <a:pPr marL="0" indent="0">
              <a:buNone/>
            </a:pPr>
            <a:endParaRPr lang="it-IT" dirty="0"/>
          </a:p>
          <a:p>
            <a:pPr marL="285750" indent="-285750"/>
            <a:r>
              <a:rPr lang="it-IT" dirty="0"/>
              <a:t>La chiave </a:t>
            </a:r>
            <a:r>
              <a:rPr lang="it-IT" b="1" dirty="0"/>
              <a:t>iniziale</a:t>
            </a:r>
            <a:r>
              <a:rPr lang="it-IT" dirty="0"/>
              <a:t> viene definita attraverso </a:t>
            </a:r>
            <a:r>
              <a:rPr lang="it-IT" b="1" dirty="0"/>
              <a:t>protocolli</a:t>
            </a:r>
            <a:r>
              <a:rPr lang="it-IT" dirty="0"/>
              <a:t> asimmetrici </a:t>
            </a:r>
          </a:p>
          <a:p>
            <a:pPr marL="285750" indent="-285750"/>
            <a:endParaRPr lang="it-IT" dirty="0"/>
          </a:p>
          <a:p>
            <a:pPr marL="285750" indent="-285750"/>
            <a:r>
              <a:rPr lang="it-IT" dirty="0"/>
              <a:t>La chiave </a:t>
            </a:r>
            <a:r>
              <a:rPr lang="it-IT" b="1" dirty="0"/>
              <a:t>attuale</a:t>
            </a:r>
            <a:r>
              <a:rPr lang="it-IT" dirty="0"/>
              <a:t> viene definita dalla chiave </a:t>
            </a:r>
            <a:r>
              <a:rPr lang="it-IT" b="1" dirty="0"/>
              <a:t>precedente</a:t>
            </a:r>
            <a:r>
              <a:rPr lang="it-IT" dirty="0"/>
              <a:t>, in congiunzione con pi</a:t>
            </a:r>
            <a:r>
              <a:rPr lang="en-US" dirty="0"/>
              <a:t>ù </a:t>
            </a:r>
            <a:r>
              <a:rPr lang="en-US" dirty="0" err="1"/>
              <a:t>chiavi</a:t>
            </a:r>
            <a:r>
              <a:rPr lang="en-US" dirty="0"/>
              <a:t> </a:t>
            </a:r>
            <a:r>
              <a:rPr lang="en-US" dirty="0" err="1"/>
              <a:t>pubbliche</a:t>
            </a:r>
            <a:r>
              <a:rPr lang="en-US" dirty="0"/>
              <a:t> a private (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b="1" dirty="0"/>
              <a:t>rachet keys</a:t>
            </a:r>
            <a:r>
              <a:rPr lang="en-US" dirty="0"/>
              <a:t>)</a:t>
            </a:r>
          </a:p>
          <a:p>
            <a:pPr marL="285750" indent="-285750"/>
            <a:endParaRPr lang="en-US" b="1" dirty="0"/>
          </a:p>
          <a:p>
            <a:pPr marL="285750" indent="-285750"/>
            <a:r>
              <a:rPr lang="en-US" dirty="0" err="1"/>
              <a:t>Gestisce</a:t>
            </a:r>
            <a:r>
              <a:rPr lang="en-US" dirty="0"/>
              <a:t> in </a:t>
            </a:r>
            <a:r>
              <a:rPr lang="en-US" dirty="0" err="1"/>
              <a:t>sequenze</a:t>
            </a:r>
            <a:r>
              <a:rPr lang="en-US" dirty="0"/>
              <a:t> diverse i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ricevuti</a:t>
            </a:r>
            <a:r>
              <a:rPr lang="en-US" dirty="0"/>
              <a:t> ed </a:t>
            </a:r>
            <a:r>
              <a:rPr lang="en-US" dirty="0" err="1"/>
              <a:t>inviati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8F84565-AE4E-8F38-87FA-140C9CB52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8357" y="308421"/>
            <a:ext cx="3707286" cy="4501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810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423</Words>
  <Application>Microsoft Office PowerPoint</Application>
  <PresentationFormat>Presentazione su schermo (16:9)</PresentationFormat>
  <Paragraphs>105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Montserrat ExtraLight</vt:lpstr>
      <vt:lpstr>Montserrat ExtraBold</vt:lpstr>
      <vt:lpstr>Montserrat</vt:lpstr>
      <vt:lpstr>Futuristic Background by Slidesgo</vt:lpstr>
      <vt:lpstr>SIGNAL</vt:lpstr>
      <vt:lpstr>SIGNAL: COS’E’</vt:lpstr>
      <vt:lpstr>Presentazione standard di PowerPoint</vt:lpstr>
      <vt:lpstr>Signal combina più protocolli e concetti</vt:lpstr>
      <vt:lpstr>REGISTRAZIONE UTENTE</vt:lpstr>
      <vt:lpstr>REGISTRAZIONE UTENTE</vt:lpstr>
      <vt:lpstr>CREAZIONE DELLA SESSIONE</vt:lpstr>
      <vt:lpstr>Presentazione standard di PowerPoint</vt:lpstr>
      <vt:lpstr>Presentazione standard di PowerPoint</vt:lpstr>
      <vt:lpstr>CASO DEL DESTINATARIO OFFLINE</vt:lpstr>
      <vt:lpstr>APPLICAZIONI DEL PROTOCOLLO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Vicix</dc:creator>
  <cp:lastModifiedBy>BlackHole00 Vicix</cp:lastModifiedBy>
  <cp:revision>10</cp:revision>
  <dcterms:modified xsi:type="dcterms:W3CDTF">2023-06-08T19:00:43Z</dcterms:modified>
</cp:coreProperties>
</file>